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31" r:id="rId46"/>
    <p:sldId id="300" r:id="rId47"/>
    <p:sldId id="301" r:id="rId48"/>
    <p:sldId id="302" r:id="rId49"/>
    <p:sldId id="332" r:id="rId50"/>
    <p:sldId id="303" r:id="rId51"/>
    <p:sldId id="307" r:id="rId52"/>
    <p:sldId id="305" r:id="rId53"/>
    <p:sldId id="306" r:id="rId54"/>
    <p:sldId id="308" r:id="rId55"/>
    <p:sldId id="335" r:id="rId56"/>
    <p:sldId id="333" r:id="rId57"/>
    <p:sldId id="334" r:id="rId58"/>
    <p:sldId id="309" r:id="rId59"/>
    <p:sldId id="310" r:id="rId60"/>
    <p:sldId id="311" r:id="rId61"/>
    <p:sldId id="312" r:id="rId62"/>
    <p:sldId id="304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30" r:id="rId77"/>
    <p:sldId id="326" r:id="rId78"/>
    <p:sldId id="327" r:id="rId79"/>
    <p:sldId id="328" r:id="rId80"/>
    <p:sldId id="329" r:id="rId8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5128" autoAdjust="0"/>
  </p:normalViewPr>
  <p:slideViewPr>
    <p:cSldViewPr snapToGrid="0">
      <p:cViewPr varScale="1">
        <p:scale>
          <a:sx n="101" d="100"/>
          <a:sy n="101" d="100"/>
        </p:scale>
        <p:origin x="126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1FD332-A3BA-4D5A-A579-DCDDCDAAD69C}" type="datetimeFigureOut">
              <a:rPr lang="en-NL" smtClean="0"/>
              <a:t>22/03/2022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7CAAAF-5348-4CD5-8F45-A089ECA5D49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16136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CAAAF-5348-4CD5-8F45-A089ECA5D49C}" type="slidenum">
              <a:rPr lang="en-NL" smtClean="0"/>
              <a:t>56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05110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CAAAF-5348-4CD5-8F45-A089ECA5D49C}" type="slidenum">
              <a:rPr lang="en-NL" smtClean="0"/>
              <a:t>57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45428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https://www.wallstreetmojo.com/vba-split-string-into-array/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CAAAF-5348-4CD5-8F45-A089ECA5D49C}" type="slidenum">
              <a:rPr lang="en-NL" smtClean="0"/>
              <a:t>75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18168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06A9F53F-69A5-49BB-ADD7-F56B0EF2B6DC}" type="datetimeFigureOut">
              <a:rPr lang="en-NL" smtClean="0"/>
              <a:t>20/03/2022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93885-FA43-4D7D-9BD1-E046A0820B7E}" type="slidenum">
              <a:rPr lang="en-NL" smtClean="0"/>
              <a:t>‹#›</a:t>
            </a:fld>
            <a:endParaRPr lang="en-N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17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9F53F-69A5-49BB-ADD7-F56B0EF2B6DC}" type="datetimeFigureOut">
              <a:rPr lang="en-NL" smtClean="0"/>
              <a:t>20/03/2022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93885-FA43-4D7D-9BD1-E046A0820B7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83889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9F53F-69A5-49BB-ADD7-F56B0EF2B6DC}" type="datetimeFigureOut">
              <a:rPr lang="en-NL" smtClean="0"/>
              <a:t>20/03/2022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93885-FA43-4D7D-9BD1-E046A0820B7E}" type="slidenum">
              <a:rPr lang="en-NL" smtClean="0"/>
              <a:t>‹#›</a:t>
            </a:fld>
            <a:endParaRPr lang="en-NL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117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9F53F-69A5-49BB-ADD7-F56B0EF2B6DC}" type="datetimeFigureOut">
              <a:rPr lang="en-NL" smtClean="0"/>
              <a:t>20/03/2022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93885-FA43-4D7D-9BD1-E046A0820B7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2043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9F53F-69A5-49BB-ADD7-F56B0EF2B6DC}" type="datetimeFigureOut">
              <a:rPr lang="en-NL" smtClean="0"/>
              <a:t>20/03/2022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93885-FA43-4D7D-9BD1-E046A0820B7E}" type="slidenum">
              <a:rPr lang="en-NL" smtClean="0"/>
              <a:t>‹#›</a:t>
            </a:fld>
            <a:endParaRPr lang="en-N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224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9F53F-69A5-49BB-ADD7-F56B0EF2B6DC}" type="datetimeFigureOut">
              <a:rPr lang="en-NL" smtClean="0"/>
              <a:t>20/03/2022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93885-FA43-4D7D-9BD1-E046A0820B7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12819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9F53F-69A5-49BB-ADD7-F56B0EF2B6DC}" type="datetimeFigureOut">
              <a:rPr lang="en-NL" smtClean="0"/>
              <a:t>20/03/2022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93885-FA43-4D7D-9BD1-E046A0820B7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26218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9F53F-69A5-49BB-ADD7-F56B0EF2B6DC}" type="datetimeFigureOut">
              <a:rPr lang="en-NL" smtClean="0"/>
              <a:t>20/03/2022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93885-FA43-4D7D-9BD1-E046A0820B7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44661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9F53F-69A5-49BB-ADD7-F56B0EF2B6DC}" type="datetimeFigureOut">
              <a:rPr lang="en-NL" smtClean="0"/>
              <a:t>20/03/2022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93885-FA43-4D7D-9BD1-E046A0820B7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10506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9F53F-69A5-49BB-ADD7-F56B0EF2B6DC}" type="datetimeFigureOut">
              <a:rPr lang="en-NL" smtClean="0"/>
              <a:t>20/03/2022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93885-FA43-4D7D-9BD1-E046A0820B7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20669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9F53F-69A5-49BB-ADD7-F56B0EF2B6DC}" type="datetimeFigureOut">
              <a:rPr lang="en-NL" smtClean="0"/>
              <a:t>20/03/2022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93885-FA43-4D7D-9BD1-E046A0820B7E}" type="slidenum">
              <a:rPr lang="en-NL" smtClean="0"/>
              <a:t>‹#›</a:t>
            </a:fld>
            <a:endParaRPr lang="en-N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463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6A9F53F-69A5-49BB-ADD7-F56B0EF2B6DC}" type="datetimeFigureOut">
              <a:rPr lang="en-NL" smtClean="0"/>
              <a:t>20/03/2022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C393885-FA43-4D7D-9BD1-E046A0820B7E}" type="slidenum">
              <a:rPr lang="en-NL" smtClean="0"/>
              <a:t>‹#›</a:t>
            </a:fld>
            <a:endParaRPr lang="en-NL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804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C8E7A-A7A6-4894-8BFC-13CC654815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VBA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5DBDF9-D4C7-4F9F-A625-57D887B943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Allianz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327525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FFBC5-3186-4C12-B2D1-040954F7E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box buttons and icons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A06C0-62B9-4B73-BF86-3E8E41660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D8EA0-55B2-459E-99AF-C96EAFE31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084831"/>
            <a:ext cx="6767322" cy="417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5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1200C-8687-40D1-9B60-31F7FE78B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 value from Message Box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8169B-EBFF-4620-A696-987A5E776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E85D3E-84EA-41B8-84FF-07A3F4983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1904999"/>
            <a:ext cx="7616384" cy="1609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D63087-9875-4255-8BDB-803DAC058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3514724"/>
            <a:ext cx="6786372" cy="290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88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8AFE5-1B70-4D6A-B9BC-EE23A4EDD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EXErcise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72096-867A-4FA3-B3B5-5331154AC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Page 17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9C2A0D-9C22-470A-A424-FD2B5046E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928937"/>
            <a:ext cx="715327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40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F932F-AB0B-4EA7-A256-870CE1131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Variables, Constants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3801E-B5D2-48E6-83F3-E8F0A5EC1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Constants have a value that doesn’t change</a:t>
            </a:r>
          </a:p>
          <a:p>
            <a:r>
              <a:rPr lang="en-US" dirty="0"/>
              <a:t>Constants and variables both have datatype and a name</a:t>
            </a:r>
          </a:p>
          <a:p>
            <a:r>
              <a:rPr lang="en-US" dirty="0"/>
              <a:t>Rules for names</a:t>
            </a:r>
          </a:p>
          <a:p>
            <a:pPr lvl="1"/>
            <a:r>
              <a:rPr lang="en-US" dirty="0"/>
              <a:t>Letter as first character</a:t>
            </a:r>
          </a:p>
          <a:p>
            <a:pPr lvl="1"/>
            <a:r>
              <a:rPr lang="en-US" dirty="0"/>
              <a:t>Don’t use disallowed characters like space, period, exclamation, @, &amp;, $, #</a:t>
            </a:r>
          </a:p>
          <a:p>
            <a:pPr lvl="1"/>
            <a:r>
              <a:rPr lang="en-US" dirty="0"/>
              <a:t>255 or fewer characters in length</a:t>
            </a:r>
          </a:p>
          <a:p>
            <a:pPr lvl="1"/>
            <a:r>
              <a:rPr lang="en-US" dirty="0"/>
              <a:t>Try to use names that make it clear what you use the variables for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272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0B5EC-CD17-4CD1-8745-AE9647E9D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types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F151D-92CA-4A15-874E-4BCF25B5A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DE507E-2456-4C4E-8CB2-126F4EA46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674" y="109537"/>
            <a:ext cx="5724525" cy="655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35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9C774-7466-4ACF-B8A8-A49C55E9D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types, which to pick?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C349F-2D32-472C-9C72-7801342B3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AAB70-C2E0-4E7D-A5CE-BAAE208F7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7" y="1963606"/>
            <a:ext cx="7272338" cy="46681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57947C-8B6E-42C1-B7B9-A91696C106A6}"/>
              </a:ext>
            </a:extLst>
          </p:cNvPr>
          <p:cNvSpPr/>
          <p:nvPr/>
        </p:nvSpPr>
        <p:spPr>
          <a:xfrm>
            <a:off x="8724900" y="2562225"/>
            <a:ext cx="1304925" cy="3834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57881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5565-3804-4D29-A038-259ACE247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a variable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978ED-4C01-4054-ACFF-EE6123777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D0C6BA-C3A6-4743-8905-636BBC329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2205037"/>
            <a:ext cx="3700463" cy="13185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F27DBE-BC4C-4925-B4F5-057998033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68" y="3633131"/>
            <a:ext cx="5321244" cy="123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44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70DFB-1E87-44C8-82C4-9570DFFDA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and option explicit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22D52-EA2F-4409-AB79-E79804B9D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Public makes variables available in the whole project</a:t>
            </a:r>
          </a:p>
          <a:p>
            <a:r>
              <a:rPr lang="en-US" dirty="0"/>
              <a:t>Use option explicit at the top of your code file to force you to declare every variable, otherwise VBA will make a new variable every time you use a new variable name in your code.</a:t>
            </a:r>
          </a:p>
          <a:p>
            <a:r>
              <a:rPr lang="en-US" dirty="0"/>
              <a:t>Why use option explicit?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528907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9ABD6-37CB-4CB1-85BF-1B9B39CE4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a value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958DF-A035-4208-A61B-080D72AE5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2008A8-2EB0-488B-9B42-46D67576A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05037"/>
            <a:ext cx="3319663" cy="149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219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96B64-E486-48BF-91EB-548E88C26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cells and ranges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F6AFF-9675-468D-BB6F-056951137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Cells(3,2).Value = “Hello”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8F5AED-9372-47FA-B351-B92575424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39" y="2286000"/>
            <a:ext cx="5000625" cy="1400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223A3F-80ED-48E0-8BF6-7734FA587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539" y="3714750"/>
            <a:ext cx="506730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C669F-5121-4011-8C2E-CF00DD2F2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environment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47A80-AEA1-4CC9-AC87-22DBFCA3E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https://labs3.virsoft.net/master-it/office/</a:t>
            </a:r>
          </a:p>
          <a:p>
            <a:r>
              <a:rPr lang="en-US" dirty="0"/>
              <a:t>Password: m@st3rittraining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563432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37D48-FBD5-4E83-A8D9-09B455EAB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box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61911-E6B6-47DD-903F-FDFEAF224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70D08B-1ACD-4453-9221-7A5F6F66C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2286000"/>
            <a:ext cx="5188527" cy="160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62FBC5-C69E-4811-9ED3-EAF0E82A0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753" y="4200525"/>
            <a:ext cx="3162300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1A1A84-8742-4330-A431-9D48B6BF5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314" y="4200525"/>
            <a:ext cx="14097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917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DA850-1E7F-42E4-93D0-23DFB291C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string to numbers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B6C3C-F16B-4B5D-9CD3-C1C8966CD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712D2B-6F0F-479C-ABD5-828C38347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7" y="2157412"/>
            <a:ext cx="6549373" cy="197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083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89B0D-29D4-4EF0-B790-3AF1750FF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866C8-A32B-4814-9D75-7BEDBDCDE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Operator precedence (</a:t>
            </a:r>
            <a:r>
              <a:rPr lang="en-US" dirty="0" err="1"/>
              <a:t>meneer</a:t>
            </a:r>
            <a:r>
              <a:rPr lang="en-US" dirty="0"/>
              <a:t> van dale </a:t>
            </a:r>
            <a:r>
              <a:rPr lang="en-US" dirty="0" err="1"/>
              <a:t>wacht</a:t>
            </a:r>
            <a:r>
              <a:rPr lang="en-US" dirty="0"/>
              <a:t> op </a:t>
            </a:r>
            <a:r>
              <a:rPr lang="en-US" dirty="0" err="1"/>
              <a:t>antwoord</a:t>
            </a:r>
            <a:r>
              <a:rPr lang="en-US" dirty="0"/>
              <a:t>)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5EA6C5-CEEB-47E6-89A2-223DDEA36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03" y="2190750"/>
            <a:ext cx="5910072" cy="373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333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EA272-4BDF-41CC-A010-D7FB35172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915A3-2EF7-4E01-96BB-54F1A4B93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B9E2B7-C575-43C1-A79D-00697FB4A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7" y="2281237"/>
            <a:ext cx="4530581" cy="296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224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D85E0-EE9A-4314-83CC-EDEEF23F8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output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FED3C-E8F2-43EA-8D1F-617A76D05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Format(expression, style)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D4E69B-FD56-44DE-8842-1289E2547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962275"/>
            <a:ext cx="5262372" cy="316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97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A73D0-FA20-4E6A-9C51-38288181A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output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5B079-AFA9-4AA6-90EE-D32FE6A7A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E6D87C-D69C-4D58-8C68-3242A2595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4" y="2286000"/>
            <a:ext cx="4161971" cy="2114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299EA0-D67E-493F-9E42-18DA35E19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644" y="2681287"/>
            <a:ext cx="2537956" cy="29959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12158A-2427-4F0B-9EA9-C8FBF346F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5" y="5724845"/>
            <a:ext cx="499110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53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8411C-9874-41FE-8E0C-46D4CC542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7B125-5B6A-484B-A499-B6C3F1E2B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Page 35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504EC4-766D-4D3F-ACC2-2D07ABCA7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871787"/>
            <a:ext cx="71628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36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0F3B6-3F5C-454C-9DBA-E6131C2AA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structures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29643-628D-49DB-B013-8023DB83A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7D94F5-89CA-4048-9B55-3731B4A11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52662"/>
            <a:ext cx="4943475" cy="2352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CB8E72-13C5-410A-976B-2241CCA0B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7" y="4638675"/>
            <a:ext cx="494347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843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0DC7D-D0AD-4EC3-90B8-DE188DED4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If..then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C9996-006C-41E1-8DA9-88C6108EA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62D2AF-C347-4C7F-8895-5F84D0D41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7" y="2285999"/>
            <a:ext cx="7444547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448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D862E-6E41-409B-A400-6038AAFD2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If..then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C4FBD-7718-4D83-9D12-F1747AD05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94C8EE-D98B-4B9E-A7FC-6EDF9FB9C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86000"/>
            <a:ext cx="5662422" cy="304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51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4BAFC-9E6C-4A64-9ECA-87AC0E944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VBA, Why use it?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5644A-78BC-449D-B8F3-CB45BD904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 the normal Excel functionality</a:t>
            </a:r>
          </a:p>
          <a:p>
            <a:r>
              <a:rPr lang="en-US" dirty="0"/>
              <a:t>Performance</a:t>
            </a:r>
          </a:p>
          <a:p>
            <a:r>
              <a:rPr lang="en-US" dirty="0"/>
              <a:t>Use Loops and programming logic </a:t>
            </a:r>
          </a:p>
          <a:p>
            <a:r>
              <a:rPr lang="en-US" dirty="0"/>
              <a:t>Typical start by recording a Macro to discover VBA</a:t>
            </a:r>
          </a:p>
          <a:p>
            <a:r>
              <a:rPr lang="en-US" dirty="0"/>
              <a:t>Logical next step after mastering Excel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58159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6283D-7F72-49F6-B1C4-649D03A5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If..then..else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492AD-8922-435C-8E3F-B6AE695D6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D3992F-2B27-4114-9D34-7946B1301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86000"/>
            <a:ext cx="5671947" cy="416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562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152B-0E0A-428C-A752-3CFFC0C4C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If..then..else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36E93-E865-4950-8CB2-A497E9A14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28036-DCFC-4A30-A470-FACC2E839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71712"/>
            <a:ext cx="5526245" cy="29384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38A3D4-A5E4-4DF1-AE89-C143D1C9E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12" y="5411343"/>
            <a:ext cx="503872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041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D753F-23E0-4609-83AC-962510A1C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case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0EE99-FB29-4B12-8716-E27E868FB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54A91-EF7C-47F1-AB77-94BAFA3B0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86000"/>
            <a:ext cx="6940321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3251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6E52C-53B0-4D1E-9A65-3EDC2E50E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case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9E457-85C6-4F65-98DB-86AF2C347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FFC95-37C3-44AF-9BB5-F7C003BC8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7" y="2286000"/>
            <a:ext cx="5690997" cy="364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983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B3B54-D00E-42A7-A885-9776435E9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case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4C8C9-4B9F-4FF7-B020-70BA182DA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C37F59-CB76-431E-BD07-6B30A5820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86000"/>
            <a:ext cx="5751939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8199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590FA-7DB6-4D59-8691-C71E4BE19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validation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7DE9D-6563-474A-B151-960D2CA6B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Required value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Numeric value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A076C-3CFC-4D77-9899-E0B62C9D5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709862"/>
            <a:ext cx="4150210" cy="1214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0C5077-4843-499E-8453-97380F44E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4786312"/>
            <a:ext cx="3776472" cy="126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78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F2867-038E-4507-9F6E-25383C78F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and or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8A5BA-D929-4AB3-A64E-81308DDB0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0A7A16-CB59-400F-B892-88AF69E75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7" y="2285999"/>
            <a:ext cx="5194719" cy="1343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8E9B9C-3E32-4C72-9563-45A0C5509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24" y="3830191"/>
            <a:ext cx="4714875" cy="155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89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16727-61F9-489C-8120-C7475ECF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51950-4BD1-4744-AF45-A7240898F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Page 48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6B7805-9F2E-473F-9671-E98169979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902267"/>
            <a:ext cx="712470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364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CAA3D-C731-44BD-AF7A-530AD4CCD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96DA3-EF6E-4241-97AE-3EBE4C7E4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perform operations a number of times, or until a condition is met</a:t>
            </a:r>
          </a:p>
          <a:p>
            <a:r>
              <a:rPr lang="en-US" dirty="0"/>
              <a:t>For instance</a:t>
            </a:r>
          </a:p>
          <a:p>
            <a:pPr lvl="1"/>
            <a:r>
              <a:rPr lang="en-US" dirty="0"/>
              <a:t>Count to 100</a:t>
            </a:r>
          </a:p>
          <a:p>
            <a:pPr lvl="1"/>
            <a:r>
              <a:rPr lang="en-US" dirty="0"/>
              <a:t>Check values till you find a value of 0</a:t>
            </a:r>
          </a:p>
          <a:p>
            <a:pPr lvl="1"/>
            <a:r>
              <a:rPr lang="en-US" dirty="0"/>
              <a:t>Check cells till you find a value</a:t>
            </a:r>
          </a:p>
          <a:p>
            <a:pPr lvl="1"/>
            <a:r>
              <a:rPr lang="en-US" dirty="0"/>
              <a:t>Open an input box till the user enters a valid value</a:t>
            </a:r>
          </a:p>
          <a:p>
            <a:pPr lvl="1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310795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671E5-DF3B-4AB0-A3B9-9E269A0A8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For..next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06E32-57B7-484E-9332-70A4B2C4B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B3DA2D-8405-4117-A076-169CC74FF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02" y="2285999"/>
            <a:ext cx="3195447" cy="205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281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A293E-CFF2-426E-A4C7-D45A207DF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VBA Editor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5E4E9-8AD1-478C-A7E3-EF50749C8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Never really changed, so a bit outdated</a:t>
            </a:r>
          </a:p>
          <a:p>
            <a:r>
              <a:rPr lang="en-US" dirty="0"/>
              <a:t>Microsoft envisioned everybody using .NET to extend Office functionality</a:t>
            </a:r>
          </a:p>
          <a:p>
            <a:r>
              <a:rPr lang="en-US" dirty="0"/>
              <a:t>Tools to run programs, debug programs</a:t>
            </a:r>
          </a:p>
          <a:p>
            <a:r>
              <a:rPr lang="en-US" dirty="0"/>
              <a:t>Structured overview of the different Modules</a:t>
            </a:r>
          </a:p>
          <a:p>
            <a:r>
              <a:rPr lang="en-US" dirty="0"/>
              <a:t>(May need to be Enabled in File-Options-Customize Ribbon)</a:t>
            </a:r>
          </a:p>
          <a:p>
            <a:r>
              <a:rPr lang="en-US" dirty="0"/>
              <a:t>ALT+F11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430517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D1D62-F7B8-46E1-827A-3E2728DF3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Do..loop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817BF-1B0F-4127-950F-D3438C894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Loop while the condition is true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3EBD30-3E17-4434-8C13-B9EBE71CB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2719387"/>
            <a:ext cx="3623895" cy="286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757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7AF55-B78D-4E75-A06F-93354BECA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Do..loop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D41B5-6F1D-4D18-9C72-ADDEF95D7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Loop until a condition becomes true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A7948-19F7-413E-84D5-5CD0AFEB1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762250"/>
            <a:ext cx="3747897" cy="29752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9F5414-292B-47A0-AF15-B93478DEC400}"/>
              </a:ext>
            </a:extLst>
          </p:cNvPr>
          <p:cNvSpPr txBox="1"/>
          <p:nvPr/>
        </p:nvSpPr>
        <p:spPr>
          <a:xfrm>
            <a:off x="1600200" y="3190875"/>
            <a:ext cx="485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until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33598924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D7B43-97D8-4F8F-B029-D4E4C9D1A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excercise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A6876-6150-4CB8-8610-BF9353C67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Page 58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48129A-2A13-4481-BC9D-D3DB1DA1F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859405"/>
            <a:ext cx="708660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3278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2664C-61AE-44F2-8C3C-525F27CC8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module 1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52226-256A-4A14-B506-01AC48960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 exercises at the back of the chapter</a:t>
            </a:r>
          </a:p>
          <a:p>
            <a:r>
              <a:rPr lang="en-US" dirty="0"/>
              <a:t>Library budget</a:t>
            </a:r>
          </a:p>
          <a:p>
            <a:r>
              <a:rPr lang="en-US" dirty="0"/>
              <a:t>Sun Lake Hardware Rentals</a:t>
            </a:r>
          </a:p>
          <a:p>
            <a:r>
              <a:rPr lang="en-US" dirty="0"/>
              <a:t>Food Service Company</a:t>
            </a:r>
          </a:p>
          <a:p>
            <a:r>
              <a:rPr lang="en-US" dirty="0"/>
              <a:t>Car Payment Calculation</a:t>
            </a:r>
          </a:p>
          <a:p>
            <a:r>
              <a:rPr lang="en-US" dirty="0"/>
              <a:t>Capstone </a:t>
            </a:r>
            <a:r>
              <a:rPr lang="en-US" dirty="0" err="1"/>
              <a:t>Excercise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9780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1225-2CB3-4C1B-B521-2EB975393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 and 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76527-A404-405C-A11B-E8026A5FB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kinds of methods in VBA: Subs and Functions</a:t>
            </a:r>
          </a:p>
          <a:p>
            <a:r>
              <a:rPr lang="en-US" dirty="0"/>
              <a:t>Subs don’t return a value </a:t>
            </a:r>
          </a:p>
          <a:p>
            <a:r>
              <a:rPr lang="en-US" dirty="0"/>
              <a:t>Functions do return a value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6028464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D3355-B956-4AAE-A94B-E868AF79A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Blackbox exercise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4CFF1-079C-4525-8A15-83C647562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Procedure die </a:t>
            </a:r>
            <a:r>
              <a:rPr lang="en-US" dirty="0" err="1"/>
              <a:t>een</a:t>
            </a:r>
            <a:r>
              <a:rPr lang="en-US" dirty="0"/>
              <a:t> email </a:t>
            </a:r>
            <a:r>
              <a:rPr lang="en-US" dirty="0" err="1"/>
              <a:t>stuurt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mensen</a:t>
            </a:r>
            <a:r>
              <a:rPr lang="en-US" dirty="0"/>
              <a:t> op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lijst</a:t>
            </a:r>
            <a:endParaRPr lang="en-US" dirty="0"/>
          </a:p>
          <a:p>
            <a:r>
              <a:rPr lang="en-US" dirty="0"/>
              <a:t>Procedure die het </a:t>
            </a:r>
            <a:r>
              <a:rPr lang="en-US" dirty="0" err="1"/>
              <a:t>aantal</a:t>
            </a:r>
            <a:r>
              <a:rPr lang="en-US" dirty="0"/>
              <a:t> orders </a:t>
            </a:r>
            <a:r>
              <a:rPr lang="en-US" dirty="0" err="1"/>
              <a:t>geeft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open </a:t>
            </a:r>
            <a:r>
              <a:rPr lang="en-US" dirty="0" err="1"/>
              <a:t>staat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verkoper</a:t>
            </a:r>
            <a:endParaRPr lang="en-US" dirty="0"/>
          </a:p>
          <a:p>
            <a:r>
              <a:rPr lang="en-US" dirty="0"/>
              <a:t>Procedure die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foto</a:t>
            </a:r>
            <a:r>
              <a:rPr lang="en-US" dirty="0"/>
              <a:t> </a:t>
            </a:r>
            <a:r>
              <a:rPr lang="en-US" dirty="0" err="1"/>
              <a:t>inleest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converteert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zwart</a:t>
            </a:r>
            <a:r>
              <a:rPr lang="en-US" dirty="0"/>
              <a:t>-wit </a:t>
            </a:r>
            <a:r>
              <a:rPr lang="en-US" dirty="0" err="1"/>
              <a:t>foto</a:t>
            </a:r>
            <a:endParaRPr lang="en-US" dirty="0"/>
          </a:p>
          <a:p>
            <a:r>
              <a:rPr lang="en-US" dirty="0"/>
              <a:t>Procedure die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gebruiker</a:t>
            </a:r>
            <a:r>
              <a:rPr lang="en-US" dirty="0"/>
              <a:t> </a:t>
            </a:r>
            <a:r>
              <a:rPr lang="en-US" dirty="0" err="1"/>
              <a:t>vraagt</a:t>
            </a:r>
            <a:r>
              <a:rPr lang="en-US" dirty="0"/>
              <a:t> om 5 </a:t>
            </a:r>
            <a:r>
              <a:rPr lang="en-US" dirty="0" err="1"/>
              <a:t>getallen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het </a:t>
            </a:r>
            <a:r>
              <a:rPr lang="en-US" dirty="0" err="1"/>
              <a:t>gemiddelde</a:t>
            </a:r>
            <a:r>
              <a:rPr lang="en-US" dirty="0"/>
              <a:t> van </a:t>
            </a:r>
            <a:r>
              <a:rPr lang="en-US" dirty="0" err="1"/>
              <a:t>teruggeeft</a:t>
            </a:r>
            <a:endParaRPr lang="en-US" dirty="0"/>
          </a:p>
          <a:p>
            <a:r>
              <a:rPr lang="en-US" dirty="0"/>
              <a:t>Procedure die van </a:t>
            </a:r>
            <a:r>
              <a:rPr lang="en-US" dirty="0" err="1"/>
              <a:t>een</a:t>
            </a:r>
            <a:r>
              <a:rPr lang="en-US" dirty="0"/>
              <a:t> integer </a:t>
            </a:r>
            <a:r>
              <a:rPr lang="en-US" dirty="0" err="1"/>
              <a:t>een</a:t>
            </a:r>
            <a:r>
              <a:rPr lang="en-US" dirty="0"/>
              <a:t> string </a:t>
            </a:r>
            <a:r>
              <a:rPr lang="en-US" dirty="0" err="1"/>
              <a:t>maakt</a:t>
            </a:r>
            <a:r>
              <a:rPr lang="en-US" dirty="0"/>
              <a:t>, </a:t>
            </a:r>
            <a:r>
              <a:rPr lang="en-US" dirty="0" err="1"/>
              <a:t>dus</a:t>
            </a:r>
            <a:r>
              <a:rPr lang="en-US" dirty="0"/>
              <a:t> 11 -&gt; elf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09785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3A35D-1E44-4854-A7D5-ED7922D49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1C459-FB1F-4796-BF70-7E0FF02D3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 Name ()</a:t>
            </a:r>
          </a:p>
          <a:p>
            <a:r>
              <a:rPr lang="en-US" dirty="0"/>
              <a:t>End Sub</a:t>
            </a:r>
          </a:p>
          <a:p>
            <a:endParaRPr lang="en-US" dirty="0"/>
          </a:p>
          <a:p>
            <a:r>
              <a:rPr lang="en-US" dirty="0"/>
              <a:t>Sub Name(</a:t>
            </a:r>
            <a:r>
              <a:rPr lang="en-US" dirty="0" err="1"/>
              <a:t>leeftijd</a:t>
            </a:r>
            <a:r>
              <a:rPr lang="en-US" dirty="0"/>
              <a:t> as integer)</a:t>
            </a:r>
          </a:p>
          <a:p>
            <a:r>
              <a:rPr lang="en-US" dirty="0"/>
              <a:t>End sub</a:t>
            </a:r>
          </a:p>
          <a:p>
            <a:endParaRPr lang="en-US" dirty="0"/>
          </a:p>
          <a:p>
            <a:r>
              <a:rPr lang="en-US" dirty="0"/>
              <a:t>Call Name(1, 2)</a:t>
            </a:r>
          </a:p>
          <a:p>
            <a:r>
              <a:rPr lang="en-US" dirty="0"/>
              <a:t>Name 1, 2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5499569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DC9F9-DED1-41C4-8522-0ABB2FC52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593CA-704E-47E1-B898-2264B21B7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 Name()</a:t>
            </a:r>
          </a:p>
          <a:p>
            <a:pPr marL="128016" lvl="1" indent="0">
              <a:buNone/>
            </a:pPr>
            <a:r>
              <a:rPr lang="en-US" dirty="0"/>
              <a:t>Name = “value”</a:t>
            </a:r>
          </a:p>
          <a:p>
            <a:r>
              <a:rPr lang="en-US" dirty="0"/>
              <a:t>End Function</a:t>
            </a:r>
          </a:p>
          <a:p>
            <a:endParaRPr lang="en-US" dirty="0"/>
          </a:p>
          <a:p>
            <a:r>
              <a:rPr lang="en-US" dirty="0"/>
              <a:t>Function Name (</a:t>
            </a:r>
            <a:r>
              <a:rPr lang="en-US" dirty="0" err="1"/>
              <a:t>Leeftijd</a:t>
            </a:r>
            <a:r>
              <a:rPr lang="en-US" dirty="0"/>
              <a:t> as integer)</a:t>
            </a:r>
          </a:p>
          <a:p>
            <a:pPr lvl="1"/>
            <a:r>
              <a:rPr lang="en-US" dirty="0"/>
              <a:t>Name  = “value”</a:t>
            </a:r>
          </a:p>
          <a:p>
            <a:r>
              <a:rPr lang="en-US" dirty="0"/>
              <a:t>End Function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5289517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0FD16-E250-4E43-8968-D0AE6885E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functions from Excel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BB7C9-F772-4040-BC3B-C41824D66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Excel cells: =</a:t>
            </a:r>
            <a:r>
              <a:rPr lang="en-US" dirty="0" err="1"/>
              <a:t>GetFullName</a:t>
            </a:r>
            <a:r>
              <a:rPr lang="en-US" dirty="0"/>
              <a:t>(A1, B1)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7335CC-82D0-4C99-8FC2-DB1A8FA22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077594"/>
            <a:ext cx="445770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585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0EBFF-3928-4D53-B316-ADA2B51F1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0CEBE-3F62-449E-A095-AF30FACB3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Maak </a:t>
            </a:r>
            <a:r>
              <a:rPr lang="en-US" dirty="0" err="1"/>
              <a:t>een</a:t>
            </a:r>
            <a:r>
              <a:rPr lang="en-US" dirty="0"/>
              <a:t> Function die we in Excel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gebruiken</a:t>
            </a:r>
            <a:endParaRPr lang="en-US" dirty="0"/>
          </a:p>
          <a:p>
            <a:r>
              <a:rPr lang="en-US" dirty="0"/>
              <a:t>De </a:t>
            </a:r>
            <a:r>
              <a:rPr lang="en-US" dirty="0" err="1"/>
              <a:t>functie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output KOP of MUNT</a:t>
            </a:r>
            <a:endParaRPr lang="en-NL" dirty="0"/>
          </a:p>
        </p:txBody>
      </p:sp>
      <p:pic>
        <p:nvPicPr>
          <p:cNvPr id="1028" name="Picture 4" descr="Kop of munt: de ondoorgrondelijkheid van kansen - Cardano - NL">
            <a:extLst>
              <a:ext uri="{FF2B5EF4-FFF2-40B4-BE49-F238E27FC236}">
                <a16:creationId xmlns:a16="http://schemas.microsoft.com/office/drawing/2014/main" id="{E6441511-EA32-489B-AAAD-3DB0CB165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3362325"/>
            <a:ext cx="40481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842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824FD-1228-453B-85EB-704C9B2D5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VBA Editor Window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83A07-5271-4A71-B27B-A15AD9480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4BC127-8094-4387-9F2E-FB67FDDBE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25" y="2219325"/>
            <a:ext cx="6972300" cy="440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369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DDB82-8609-414D-A166-853F219C9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14735-2B0A-4CE5-8A9C-0D72A88BE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Array as variables that hold  multiple values of the same type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ReDim</a:t>
            </a:r>
            <a:r>
              <a:rPr lang="en-US" dirty="0"/>
              <a:t> to assign a new length</a:t>
            </a:r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DEA2E7-7E26-450A-822F-ED0D785C1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3126105"/>
            <a:ext cx="660082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242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2330F-68C0-4981-B088-C869E3A4E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 changing lower bound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1129E-5EDD-450E-801B-DD94A9E83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CB8E0-31B9-49AE-B488-F8DFFDB82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343150"/>
            <a:ext cx="6400800" cy="1085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C92427-2004-4975-B09D-CC7954A16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3821430"/>
            <a:ext cx="634365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028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F15CC-6AA2-4658-B4F2-B6687F5B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Variant values in arrays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C6C01-4854-4CDC-BCB0-ED837EA41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328178-02B8-44AE-B902-FAF8BDEC7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86000"/>
            <a:ext cx="6391275" cy="1590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E9ACD9-394C-45A7-936C-671455F15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4219575"/>
            <a:ext cx="63627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337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04E20-A73B-46EC-AB5B-DF6C01D33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 and loops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BA1E7-4B9E-4081-800D-35EE238F8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70DBE0-4FC3-46F6-9A8A-3C2DFC881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86000"/>
            <a:ext cx="641985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887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106DC-1EFD-4CA9-89CD-F0C2FC4E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n-US" dirty="0" err="1"/>
              <a:t>each..next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6B9E5-F1A2-48F2-830E-9CF220829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B033C-2B3C-4E81-B7BC-6497CDE7C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78380"/>
            <a:ext cx="6172200" cy="2019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36246E-D81A-48BC-AC8D-FEF656319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328" y="4773169"/>
            <a:ext cx="641985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4850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D1118-F3C9-4152-A989-1FF406E68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D90EA-7120-4B70-8367-D55F85FE6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851459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5DA1D-173A-4622-BBD8-C706CC3F5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Kop of munt </a:t>
            </a:r>
            <a:r>
              <a:rPr lang="en-US" dirty="0" err="1"/>
              <a:t>vervolg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A714B-3A59-4581-B99C-F495CE6C6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Vul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lijst</a:t>
            </a:r>
            <a:r>
              <a:rPr lang="en-US" dirty="0"/>
              <a:t> met de </a:t>
            </a:r>
            <a:r>
              <a:rPr lang="en-US" dirty="0" err="1"/>
              <a:t>uitkomst</a:t>
            </a:r>
            <a:r>
              <a:rPr lang="en-US" dirty="0"/>
              <a:t> van 50 </a:t>
            </a:r>
            <a:r>
              <a:rPr lang="en-US" dirty="0" err="1"/>
              <a:t>keer</a:t>
            </a:r>
            <a:r>
              <a:rPr lang="en-US" dirty="0"/>
              <a:t> </a:t>
            </a:r>
            <a:r>
              <a:rPr lang="en-US" dirty="0" err="1"/>
              <a:t>aanroepen</a:t>
            </a:r>
            <a:endParaRPr lang="en-US" dirty="0"/>
          </a:p>
          <a:p>
            <a:r>
              <a:rPr lang="en-US" dirty="0"/>
              <a:t>Van de </a:t>
            </a:r>
            <a:r>
              <a:rPr lang="en-US" dirty="0" err="1"/>
              <a:t>functie</a:t>
            </a:r>
            <a:r>
              <a:rPr lang="en-US" dirty="0"/>
              <a:t> </a:t>
            </a:r>
            <a:r>
              <a:rPr lang="en-US" dirty="0" err="1"/>
              <a:t>KopOfMunt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 err="1"/>
              <a:t>Functie</a:t>
            </a:r>
            <a:r>
              <a:rPr lang="en-US" dirty="0"/>
              <a:t> met input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lijst</a:t>
            </a:r>
            <a:r>
              <a:rPr lang="en-US" dirty="0"/>
              <a:t> van </a:t>
            </a:r>
            <a:r>
              <a:rPr lang="en-US" dirty="0" err="1"/>
              <a:t>kopofmunten</a:t>
            </a:r>
            <a:r>
              <a:rPr lang="en-US" dirty="0"/>
              <a:t> die </a:t>
            </a:r>
            <a:r>
              <a:rPr lang="en-US" dirty="0" err="1"/>
              <a:t>telt</a:t>
            </a:r>
            <a:r>
              <a:rPr lang="en-US" dirty="0"/>
              <a:t> </a:t>
            </a:r>
          </a:p>
          <a:p>
            <a:r>
              <a:rPr lang="en-US" dirty="0"/>
              <a:t>Hoe </a:t>
            </a:r>
            <a:r>
              <a:rPr lang="en-US" dirty="0" err="1"/>
              <a:t>vaak</a:t>
            </a:r>
            <a:r>
              <a:rPr lang="en-US" dirty="0"/>
              <a:t> kop </a:t>
            </a:r>
            <a:r>
              <a:rPr lang="en-US" dirty="0" err="1"/>
              <a:t>voorkomt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teruggeeft</a:t>
            </a:r>
            <a:endParaRPr lang="en-NL" dirty="0"/>
          </a:p>
        </p:txBody>
      </p:sp>
      <p:pic>
        <p:nvPicPr>
          <p:cNvPr id="4" name="Picture 4" descr="Kop of munt: de ondoorgrondelijkheid van kansen - Cardano - NL">
            <a:extLst>
              <a:ext uri="{FF2B5EF4-FFF2-40B4-BE49-F238E27FC236}">
                <a16:creationId xmlns:a16="http://schemas.microsoft.com/office/drawing/2014/main" id="{2E215221-D57C-4080-987E-A4F37C4DB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275" y="2084832"/>
            <a:ext cx="40481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1AF595-815C-4823-A3DD-51DD3CBCF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999" y="4668582"/>
            <a:ext cx="3667125" cy="19430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707332-FAF9-41DA-B290-EBC1B2032C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929" y="4857750"/>
            <a:ext cx="3886200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6E6F03-F858-4434-9B2D-0F9272C4A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3800" y="4834128"/>
            <a:ext cx="3200400" cy="1676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DB603E-0809-493F-B885-84C49B1771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9562" y="94107"/>
            <a:ext cx="408622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542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EE2BE-8EE9-4D76-9E3D-2A4E9CAE9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</a:t>
            </a:r>
            <a:r>
              <a:rPr lang="en-US" dirty="0" err="1"/>
              <a:t>vervolg</a:t>
            </a:r>
            <a:r>
              <a:rPr lang="en-US" dirty="0"/>
              <a:t> </a:t>
            </a:r>
            <a:r>
              <a:rPr lang="en-US" dirty="0" err="1"/>
              <a:t>Kaarten</a:t>
            </a:r>
            <a:r>
              <a:rPr lang="en-US" dirty="0"/>
              <a:t> </a:t>
            </a:r>
            <a:r>
              <a:rPr lang="en-US" dirty="0" err="1"/>
              <a:t>kleur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55D1D-4FEE-4689-8FC2-A783BEB0F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Verander</a:t>
            </a:r>
            <a:r>
              <a:rPr lang="en-US" dirty="0"/>
              <a:t> de </a:t>
            </a:r>
            <a:r>
              <a:rPr lang="en-US" dirty="0" err="1"/>
              <a:t>uitkomst</a:t>
            </a:r>
            <a:r>
              <a:rPr lang="en-US" dirty="0"/>
              <a:t> van de </a:t>
            </a:r>
            <a:r>
              <a:rPr lang="en-US" dirty="0" err="1"/>
              <a:t>vorige</a:t>
            </a:r>
            <a:r>
              <a:rPr lang="en-US" dirty="0"/>
              <a:t> </a:t>
            </a:r>
            <a:r>
              <a:rPr lang="en-US" dirty="0" err="1"/>
              <a:t>oefening</a:t>
            </a:r>
            <a:r>
              <a:rPr lang="en-US" dirty="0"/>
              <a:t>, </a:t>
            </a:r>
            <a:r>
              <a:rPr lang="en-US" dirty="0" err="1"/>
              <a:t>zodat</a:t>
            </a:r>
            <a:r>
              <a:rPr lang="en-US" dirty="0"/>
              <a:t> er in </a:t>
            </a:r>
            <a:r>
              <a:rPr lang="en-US" dirty="0" err="1"/>
              <a:t>plaat</a:t>
            </a:r>
            <a:r>
              <a:rPr lang="en-US" dirty="0"/>
              <a:t> van KOP of MUNT</a:t>
            </a:r>
          </a:p>
          <a:p>
            <a:r>
              <a:rPr lang="en-US" dirty="0"/>
              <a:t>KLAVEREN, RUITEN, HARTEN, SCHOPPEN de </a:t>
            </a:r>
            <a:r>
              <a:rPr lang="en-US" dirty="0" err="1"/>
              <a:t>mogelijk</a:t>
            </a:r>
            <a:r>
              <a:rPr lang="en-US" dirty="0"/>
              <a:t> </a:t>
            </a:r>
            <a:r>
              <a:rPr lang="en-US" dirty="0" err="1"/>
              <a:t>waarden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Tel hoe </a:t>
            </a:r>
            <a:r>
              <a:rPr lang="en-US" dirty="0" err="1"/>
              <a:t>vaak</a:t>
            </a:r>
            <a:r>
              <a:rPr lang="en-US" dirty="0"/>
              <a:t> SCHOPPEN </a:t>
            </a:r>
            <a:r>
              <a:rPr lang="en-US" dirty="0" err="1"/>
              <a:t>voorkomt</a:t>
            </a:r>
            <a:endParaRPr lang="en-NL" dirty="0"/>
          </a:p>
        </p:txBody>
      </p:sp>
      <p:pic>
        <p:nvPicPr>
          <p:cNvPr id="2050" name="Picture 2" descr="Learn The Suits, Cards, Values | Beginner's Step-by-Step Guide to Playing  Poker | Guides">
            <a:extLst>
              <a:ext uri="{FF2B5EF4-FFF2-40B4-BE49-F238E27FC236}">
                <a16:creationId xmlns:a16="http://schemas.microsoft.com/office/drawing/2014/main" id="{5B066B2D-1F19-4F18-92ED-640401857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699" y="3429000"/>
            <a:ext cx="7229475" cy="300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8476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90C6F-A95F-4578-BC67-35923F6AD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Multidimensional arrays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F6826-9E53-4690-BD93-29E6BB232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FAB332-737E-4B14-B651-03964D52A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86000"/>
            <a:ext cx="6200775" cy="1009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67D6AC-FC68-43FC-B061-0CB89DE6F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3524252"/>
            <a:ext cx="631507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2500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1A9AF-D411-4414-BE35-100B4322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ranges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334DF-2E77-48DE-B3B2-CF2F1730C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range is a list of cells in excel</a:t>
            </a:r>
          </a:p>
          <a:p>
            <a:r>
              <a:rPr lang="en-US" dirty="0"/>
              <a:t>Range(“A1:A10”)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02042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89C8D-6AA2-43C5-9E1F-7776B59B7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899E4-E443-41FE-8F12-AA00FC8F4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a keyword and press F1 for the help files related to the selected item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F5DF9C-C58D-44F1-AB04-4517BE744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681287"/>
            <a:ext cx="660082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0001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A71A6-60E2-4221-92A2-1BD86FB2D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range to array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1765B-60D1-4D7F-AFF4-ACC005AEC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85D40E-62CA-4825-850D-03FC9E4D6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86000"/>
            <a:ext cx="49149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980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9FEA9-9B2C-49F9-9C44-D32A8AE66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MSGBOX met al </a:t>
            </a:r>
            <a:r>
              <a:rPr lang="en-US" dirty="0" err="1"/>
              <a:t>onze</a:t>
            </a:r>
            <a:r>
              <a:rPr lang="en-US" dirty="0"/>
              <a:t> </a:t>
            </a:r>
            <a:r>
              <a:rPr lang="en-US" dirty="0" err="1"/>
              <a:t>namen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70B4E-E77B-44F2-9135-9B8EE5058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Zet</a:t>
            </a:r>
            <a:r>
              <a:rPr lang="en-US" dirty="0"/>
              <a:t> al </a:t>
            </a:r>
            <a:r>
              <a:rPr lang="en-US" dirty="0" err="1"/>
              <a:t>onze</a:t>
            </a:r>
            <a:r>
              <a:rPr lang="en-US" dirty="0"/>
              <a:t> </a:t>
            </a:r>
            <a:r>
              <a:rPr lang="en-US" dirty="0" err="1"/>
              <a:t>namen</a:t>
            </a:r>
            <a:r>
              <a:rPr lang="en-US" dirty="0"/>
              <a:t> in Kolom A (A1:A7)</a:t>
            </a:r>
          </a:p>
          <a:p>
            <a:r>
              <a:rPr lang="en-US" dirty="0"/>
              <a:t>Maak </a:t>
            </a:r>
            <a:r>
              <a:rPr lang="en-US" dirty="0" err="1"/>
              <a:t>een</a:t>
            </a:r>
            <a:r>
              <a:rPr lang="en-US" dirty="0"/>
              <a:t> array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zet</a:t>
            </a:r>
            <a:r>
              <a:rPr lang="en-US" dirty="0"/>
              <a:t> de </a:t>
            </a:r>
            <a:r>
              <a:rPr lang="en-US" dirty="0" err="1"/>
              <a:t>namen</a:t>
            </a:r>
            <a:r>
              <a:rPr lang="en-US" dirty="0"/>
              <a:t> </a:t>
            </a:r>
            <a:r>
              <a:rPr lang="en-US" dirty="0" err="1"/>
              <a:t>vanuit</a:t>
            </a:r>
            <a:r>
              <a:rPr lang="en-US" dirty="0"/>
              <a:t> Excel </a:t>
            </a:r>
            <a:r>
              <a:rPr lang="en-US" dirty="0" err="1"/>
              <a:t>hierin</a:t>
            </a:r>
            <a:endParaRPr lang="en-US" dirty="0"/>
          </a:p>
          <a:p>
            <a:r>
              <a:rPr lang="en-US" dirty="0" err="1"/>
              <a:t>Roep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MsgBox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iedereen</a:t>
            </a:r>
            <a:r>
              <a:rPr lang="en-US" dirty="0"/>
              <a:t> met “</a:t>
            </a:r>
            <a:r>
              <a:rPr lang="en-US" dirty="0" err="1"/>
              <a:t>Goedemiddag</a:t>
            </a:r>
            <a:r>
              <a:rPr lang="en-US" dirty="0"/>
              <a:t>” </a:t>
            </a:r>
            <a:r>
              <a:rPr lang="en-US" dirty="0" err="1"/>
              <a:t>gevolgd</a:t>
            </a:r>
            <a:r>
              <a:rPr lang="en-US" dirty="0"/>
              <a:t> door de naam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D7492B-8F6E-4FDD-A173-001D76822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703" y="3957828"/>
            <a:ext cx="4914900" cy="2552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672127-EE83-4715-BA65-2095E9852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487" y="3776853"/>
            <a:ext cx="357187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74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F7D3A-8B56-4315-AD4E-77ED55D4E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C56E5-EE4D-4285-A59F-60E468CC6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object browser to see which functions are available</a:t>
            </a:r>
          </a:p>
          <a:p>
            <a:r>
              <a:rPr lang="en-US" dirty="0"/>
              <a:t>For instance the functions for date calculations 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AECE3B-7215-4C59-9E7D-31C6651B3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0" y="1695450"/>
            <a:ext cx="417195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893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5F0C8-A6AE-42E4-8693-75203BC15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7FBF3-4CE1-4E7D-ACE4-773BAE7A5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VBA breaks down its built-in procedures down into eight basic areas:</a:t>
            </a:r>
          </a:p>
          <a:p>
            <a:pPr lvl="1"/>
            <a:r>
              <a:rPr lang="en-US" dirty="0"/>
              <a:t>Conversion</a:t>
            </a:r>
          </a:p>
          <a:p>
            <a:pPr lvl="1"/>
            <a:r>
              <a:rPr lang="en-US" dirty="0"/>
              <a:t>Date/Time</a:t>
            </a:r>
          </a:p>
          <a:p>
            <a:pPr lvl="1"/>
            <a:r>
              <a:rPr lang="en-US" dirty="0"/>
              <a:t>File System</a:t>
            </a:r>
          </a:p>
          <a:p>
            <a:pPr lvl="1"/>
            <a:r>
              <a:rPr lang="en-US" dirty="0"/>
              <a:t>Financial</a:t>
            </a:r>
          </a:p>
          <a:p>
            <a:pPr lvl="1"/>
            <a:r>
              <a:rPr lang="en-US" dirty="0"/>
              <a:t>Information</a:t>
            </a:r>
          </a:p>
          <a:p>
            <a:pPr lvl="1"/>
            <a:r>
              <a:rPr lang="en-US" dirty="0"/>
              <a:t>Interaction</a:t>
            </a:r>
          </a:p>
          <a:p>
            <a:pPr lvl="1"/>
            <a:r>
              <a:rPr lang="en-US" dirty="0"/>
              <a:t>Math</a:t>
            </a:r>
          </a:p>
          <a:p>
            <a:pPr lvl="1"/>
            <a:r>
              <a:rPr lang="en-US" dirty="0"/>
              <a:t>Strings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660139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BCF8E-31AD-4AA7-9970-56C4369D6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functions in the immediate window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BFF64-DEDF-42AB-BC4B-6EE9E42E8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49424"/>
            <a:ext cx="9720073" cy="4023360"/>
          </a:xfrm>
        </p:spPr>
        <p:txBody>
          <a:bodyPr/>
          <a:lstStyle/>
          <a:p>
            <a:r>
              <a:rPr lang="en-US" dirty="0"/>
              <a:t>For instance you want to give your name the proper case, so uppercase for first letters</a:t>
            </a:r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A6759D-E4A1-44D8-9F46-67ED956B9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837" y="2709862"/>
            <a:ext cx="41243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64467-F2FE-49E1-8E4D-97DD87706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vbstringconv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70526-252A-4978-9245-6AE730680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vbProperCase</a:t>
            </a:r>
            <a:r>
              <a:rPr lang="en-US" dirty="0"/>
              <a:t> is a constant in the </a:t>
            </a:r>
            <a:r>
              <a:rPr lang="en-US" dirty="0" err="1"/>
              <a:t>vbStrConv</a:t>
            </a:r>
            <a:r>
              <a:rPr lang="en-US" dirty="0"/>
              <a:t> class</a:t>
            </a:r>
          </a:p>
          <a:p>
            <a:r>
              <a:rPr lang="en-US" dirty="0"/>
              <a:t>Press F1 for help on this class</a:t>
            </a:r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CF11DF-528C-43E9-B7CB-9D1841DD5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2686050"/>
            <a:ext cx="472440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232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296E2-CE3C-4618-BDDC-AC6BEED62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strconv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1FEF9-4D7F-4557-B65E-AE7C74B7B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immediate window try:</a:t>
            </a:r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FD9E7C-1D3C-47FF-A3ED-8058572D2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99" y="2947987"/>
            <a:ext cx="5603971" cy="55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8041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9D126-6EA9-41E0-8E29-A019DCEE5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Calculate your age in days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A8D50-0252-4EF7-8509-D8F8D6801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to use this method to find a function that can calculate your age in days</a:t>
            </a:r>
          </a:p>
          <a:p>
            <a:r>
              <a:rPr lang="en-US" dirty="0"/>
              <a:t>Use the Object Browser to get information on available functions</a:t>
            </a:r>
          </a:p>
          <a:p>
            <a:endParaRPr lang="en-US" dirty="0"/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4444B2-AA04-4B28-873E-A4F3AC377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14" y="3811905"/>
            <a:ext cx="6960870" cy="136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069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1A032-0BC6-41B2-8162-01F8E80F9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7CED2-80D5-472A-A58E-3F862A091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607BF7-8643-423F-AF70-58AF04318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85166"/>
            <a:ext cx="4191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203106-983B-45B4-8310-A3DC86E39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050" y="185166"/>
            <a:ext cx="4248150" cy="396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E49370-02E7-4CC8-863B-A3BB55268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75" y="4914137"/>
            <a:ext cx="7478756" cy="83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1150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39A7E-ECE7-4B13-9A22-53FEE9139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</a:t>
            </a:r>
            <a:r>
              <a:rPr lang="en-US" dirty="0" err="1"/>
              <a:t>vba</a:t>
            </a:r>
            <a:r>
              <a:rPr lang="en-US" dirty="0"/>
              <a:t> functions: strings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62CB6-AC24-434D-9050-654B8EB58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E8B0C-84D2-4237-8D39-7688ED345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63" y="2286000"/>
            <a:ext cx="6012561" cy="314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359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292E4-90E7-40E6-BFB9-51C2B4368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in </a:t>
            </a:r>
            <a:r>
              <a:rPr lang="en-US" dirty="0" err="1"/>
              <a:t>vba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4FD80-9C6E-4D88-979C-8E8C2BBE0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Object-Oriented-Language</a:t>
            </a:r>
          </a:p>
          <a:p>
            <a:r>
              <a:rPr lang="en-US" dirty="0"/>
              <a:t>Methods are located in objects</a:t>
            </a:r>
          </a:p>
          <a:p>
            <a:r>
              <a:rPr lang="en-US" dirty="0"/>
              <a:t>Worksheets, Charts, Ranges, </a:t>
            </a:r>
            <a:r>
              <a:rPr lang="en-US" dirty="0" err="1"/>
              <a:t>etc</a:t>
            </a:r>
            <a:endParaRPr lang="en-US" dirty="0"/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8D5A55-F908-48CF-B8CB-96DE20197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84832"/>
            <a:ext cx="3872484" cy="838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B3FBCB-7C16-42B4-B7CE-CB021D06A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062" y="2871787"/>
            <a:ext cx="6349013" cy="64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79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8C6AC-86B0-4DA7-8034-77AF0A0B6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</a:t>
            </a:r>
            <a:r>
              <a:rPr lang="en-US" dirty="0" err="1"/>
              <a:t>vba</a:t>
            </a:r>
            <a:r>
              <a:rPr lang="en-US" dirty="0"/>
              <a:t> functions: date and times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0019B-04EA-453D-9EF0-46D39E151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67E81D-C839-4389-90E4-3F540788A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20468"/>
            <a:ext cx="6347555" cy="334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458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0716-272C-4BBF-91DB-607A3277F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</a:t>
            </a:r>
            <a:r>
              <a:rPr lang="en-US" dirty="0" err="1"/>
              <a:t>vba</a:t>
            </a:r>
            <a:r>
              <a:rPr lang="en-US" dirty="0"/>
              <a:t> functions: conversion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17505-141B-481D-9FA4-E6BCB0ECA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F78056-0A95-42A4-95BC-6C2AC1CF4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7" y="2286000"/>
            <a:ext cx="5614797" cy="350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156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F64B1-4249-4AB4-A06C-5E358651F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</a:t>
            </a:r>
            <a:r>
              <a:rPr lang="en-US" dirty="0" err="1"/>
              <a:t>vba</a:t>
            </a:r>
            <a:r>
              <a:rPr lang="en-US" dirty="0"/>
              <a:t> functions: other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C27A-DAC2-46E6-A05A-48F8BA1A3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257B10-764E-4485-9ED9-6A856C3F3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7" y="2277619"/>
            <a:ext cx="5847595" cy="302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34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FB9AB-FB5A-4244-8A39-8699C4FF0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D7239-0D9E-438D-A522-115875510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function that returns the number of days between today and the end of the year</a:t>
            </a:r>
          </a:p>
          <a:p>
            <a:r>
              <a:rPr lang="en-US" dirty="0"/>
              <a:t>Use Date to return today’s date</a:t>
            </a:r>
          </a:p>
          <a:p>
            <a:r>
              <a:rPr lang="en-US" dirty="0"/>
              <a:t>Use </a:t>
            </a:r>
            <a:r>
              <a:rPr lang="en-US" dirty="0" err="1"/>
              <a:t>DateSerial</a:t>
            </a:r>
            <a:r>
              <a:rPr lang="en-US" dirty="0"/>
              <a:t> to build a date from month, day and year components</a:t>
            </a:r>
          </a:p>
          <a:p>
            <a:r>
              <a:rPr lang="en-US" dirty="0"/>
              <a:t>Use Year to </a:t>
            </a:r>
            <a:r>
              <a:rPr lang="en-US" dirty="0" err="1"/>
              <a:t>reutn</a:t>
            </a:r>
            <a:r>
              <a:rPr lang="en-US" dirty="0"/>
              <a:t> the year from the current date</a:t>
            </a:r>
          </a:p>
          <a:p>
            <a:r>
              <a:rPr lang="en-US" dirty="0"/>
              <a:t>Use </a:t>
            </a:r>
            <a:r>
              <a:rPr lang="en-US" dirty="0" err="1"/>
              <a:t>Datediff</a:t>
            </a:r>
            <a:r>
              <a:rPr lang="en-US" dirty="0"/>
              <a:t> to get the number of days between today and the end of the year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5179666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E71E3-B0E0-4778-880B-B213C9979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solution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67FCB-91B8-4239-8361-4FDEFE863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975090-0B99-4BFC-96BA-BF8B250B3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4" y="2347912"/>
            <a:ext cx="5276473" cy="270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5580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A9B5F-13D1-4E30-8093-DCFA3CF93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string to words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B3242-A3C4-40C6-A71B-6511D4390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 a string to words</a:t>
            </a:r>
          </a:p>
          <a:p>
            <a:r>
              <a:rPr lang="en-US" dirty="0"/>
              <a:t>Use the split function</a:t>
            </a:r>
          </a:p>
          <a:p>
            <a:r>
              <a:rPr lang="en-US" dirty="0"/>
              <a:t>Put all the words in excel cells with</a:t>
            </a:r>
          </a:p>
          <a:p>
            <a:r>
              <a:rPr lang="en-US" dirty="0"/>
              <a:t>Cells(1, counter).value = …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7187805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BB7BB-794C-4F02-BAF8-6694100F8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C47A3-A9BC-4D02-A147-9CF8022BA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06906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B84A9-A029-4160-9474-6E60E394D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854CE-F312-4459-B8CB-41FC240A1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943179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8BD4C-CFB0-4B70-9E8C-466B3D1ED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50DCD-C96C-4605-A17C-A4C7264C7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932088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D84CA-7EFA-4E68-8FE9-2A1F881DB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C37B2-C4BF-4D95-B910-E9F91F452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88747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CBE02-151B-474A-AD5A-B71543A48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and debug a procedure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79905-9CE0-480B-9873-FE4CCDC59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Debugging is used to step through the code</a:t>
            </a:r>
          </a:p>
          <a:p>
            <a:r>
              <a:rPr lang="en-US" dirty="0"/>
              <a:t>Making it possible to find errors</a:t>
            </a:r>
          </a:p>
          <a:p>
            <a:r>
              <a:rPr lang="en-US" dirty="0"/>
              <a:t>F8 Step into</a:t>
            </a:r>
          </a:p>
          <a:p>
            <a:r>
              <a:rPr lang="en-US" dirty="0"/>
              <a:t>SHIFT + F8 Step over</a:t>
            </a:r>
          </a:p>
          <a:p>
            <a:r>
              <a:rPr lang="en-US" dirty="0"/>
              <a:t>CTRL + SHIFT + F8 Step out</a:t>
            </a:r>
            <a:endParaRPr lang="en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2C9F7E-664F-4CA0-9405-5BE8AE3FB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111" y="3257551"/>
            <a:ext cx="7120890" cy="305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651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2BEDB-608F-4465-B07B-D976B6F9E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059F-7FD2-4AF8-ABB8-9F0A741C8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57582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AB347-7A9D-4D4A-A054-44F674C2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Messagebox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A44DB-C627-4082-9AD5-C51C9D8C6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MsgBox</a:t>
            </a:r>
            <a:r>
              <a:rPr lang="en-US" dirty="0"/>
              <a:t> Function</a:t>
            </a:r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0BEAE5-903A-40B4-8A93-70424CAB0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2614612"/>
            <a:ext cx="6853238" cy="35160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BEF119-EC5C-40E5-B25E-1E1EC81D6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6053327"/>
            <a:ext cx="5862447" cy="645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3C42B3-6C0D-4A43-82AA-A328CC836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2017" y="2614612"/>
            <a:ext cx="4311858" cy="263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622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2840</TotalTime>
  <Words>1093</Words>
  <Application>Microsoft Office PowerPoint</Application>
  <PresentationFormat>Widescreen</PresentationFormat>
  <Paragraphs>232</Paragraphs>
  <Slides>80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6" baseType="lpstr">
      <vt:lpstr>Arial</vt:lpstr>
      <vt:lpstr>Calibri</vt:lpstr>
      <vt:lpstr>Tw Cen MT</vt:lpstr>
      <vt:lpstr>Tw Cen MT Condensed</vt:lpstr>
      <vt:lpstr>Wingdings 3</vt:lpstr>
      <vt:lpstr>Integral</vt:lpstr>
      <vt:lpstr>VBA</vt:lpstr>
      <vt:lpstr>Virtual environment</vt:lpstr>
      <vt:lpstr>VBA, Why use it?</vt:lpstr>
      <vt:lpstr>VBA Editor</vt:lpstr>
      <vt:lpstr>VBA Editor Window</vt:lpstr>
      <vt:lpstr>Help</vt:lpstr>
      <vt:lpstr>Objects in vba</vt:lpstr>
      <vt:lpstr>Run and debug a procedure</vt:lpstr>
      <vt:lpstr>Messagebox</vt:lpstr>
      <vt:lpstr>Message box buttons and icons</vt:lpstr>
      <vt:lpstr>Return value from Message Box</vt:lpstr>
      <vt:lpstr>EXErcise</vt:lpstr>
      <vt:lpstr>Variables, Constants</vt:lpstr>
      <vt:lpstr>Variable types</vt:lpstr>
      <vt:lpstr>Variable types, which to pick?</vt:lpstr>
      <vt:lpstr>Declaring a variable</vt:lpstr>
      <vt:lpstr>Public and option explicit</vt:lpstr>
      <vt:lpstr>Assigning a value</vt:lpstr>
      <vt:lpstr>Excel cells and ranges</vt:lpstr>
      <vt:lpstr>Input box</vt:lpstr>
      <vt:lpstr>Converting string to numbers</vt:lpstr>
      <vt:lpstr>calculations</vt:lpstr>
      <vt:lpstr>calculations</vt:lpstr>
      <vt:lpstr>Format output</vt:lpstr>
      <vt:lpstr>Format output</vt:lpstr>
      <vt:lpstr>Exercise</vt:lpstr>
      <vt:lpstr>Decision structures</vt:lpstr>
      <vt:lpstr>If..then</vt:lpstr>
      <vt:lpstr>If..then</vt:lpstr>
      <vt:lpstr>If..then..else</vt:lpstr>
      <vt:lpstr>If..then..else</vt:lpstr>
      <vt:lpstr>Select case</vt:lpstr>
      <vt:lpstr>Select case</vt:lpstr>
      <vt:lpstr>Select case</vt:lpstr>
      <vt:lpstr>Data validation</vt:lpstr>
      <vt:lpstr>Using and or</vt:lpstr>
      <vt:lpstr>exercise</vt:lpstr>
      <vt:lpstr>Loops</vt:lpstr>
      <vt:lpstr>For..next</vt:lpstr>
      <vt:lpstr>Do..loop</vt:lpstr>
      <vt:lpstr>Do..loop</vt:lpstr>
      <vt:lpstr>excercise</vt:lpstr>
      <vt:lpstr>Exercises module 1</vt:lpstr>
      <vt:lpstr>Subs and functions</vt:lpstr>
      <vt:lpstr>Blackbox exercise</vt:lpstr>
      <vt:lpstr>Subs</vt:lpstr>
      <vt:lpstr>Functions</vt:lpstr>
      <vt:lpstr>Using functions from Excel</vt:lpstr>
      <vt:lpstr>Exercise</vt:lpstr>
      <vt:lpstr>Arrays</vt:lpstr>
      <vt:lpstr>Arrays changing lower bound</vt:lpstr>
      <vt:lpstr>Storing Variant values in arrays</vt:lpstr>
      <vt:lpstr>Arrays and loops</vt:lpstr>
      <vt:lpstr>For each..next</vt:lpstr>
      <vt:lpstr>PowerPoint Presentation</vt:lpstr>
      <vt:lpstr>Exercise Kop of munt vervolg</vt:lpstr>
      <vt:lpstr>Exercise vervolg Kaarten kleur</vt:lpstr>
      <vt:lpstr>Multidimensional arrays</vt:lpstr>
      <vt:lpstr>Excel ranges</vt:lpstr>
      <vt:lpstr>Excel range to array</vt:lpstr>
      <vt:lpstr>Exercise MSGBOX met al onze namen</vt:lpstr>
      <vt:lpstr>Built-in Functions</vt:lpstr>
      <vt:lpstr>Built-in functions</vt:lpstr>
      <vt:lpstr>Testing functions in the immediate window</vt:lpstr>
      <vt:lpstr>vbstringconv</vt:lpstr>
      <vt:lpstr>strconv</vt:lpstr>
      <vt:lpstr>Exercise: Calculate your age in days</vt:lpstr>
      <vt:lpstr>PowerPoint Presentation</vt:lpstr>
      <vt:lpstr>Useful vba functions: strings</vt:lpstr>
      <vt:lpstr>Useful vba functions: date and times</vt:lpstr>
      <vt:lpstr>Useful vba functions: conversion</vt:lpstr>
      <vt:lpstr>Useful vba functions: other</vt:lpstr>
      <vt:lpstr>exercise</vt:lpstr>
      <vt:lpstr>Exercise: solution</vt:lpstr>
      <vt:lpstr>Exercise: string to words</vt:lpstr>
      <vt:lpstr>forms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VBA</dc:title>
  <dc:creator>patrick biesheuvel</dc:creator>
  <cp:lastModifiedBy>patrick biesheuvel</cp:lastModifiedBy>
  <cp:revision>8</cp:revision>
  <dcterms:created xsi:type="dcterms:W3CDTF">2022-03-20T14:48:46Z</dcterms:created>
  <dcterms:modified xsi:type="dcterms:W3CDTF">2022-03-22T14:09:08Z</dcterms:modified>
</cp:coreProperties>
</file>